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7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86" r:id="rId18"/>
    <p:sldId id="285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70" r:id="rId30"/>
    <p:sldId id="283" r:id="rId31"/>
    <p:sldId id="284" r:id="rId3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978D5F5-3CC1-44DD-A393-AF33C31D97FC}">
  <a:tblStyle styleId="{8978D5F5-3CC1-44DD-A393-AF33C31D97FC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1EE3672-6CFD-4B9C-8DFF-65AC35AFDB83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6C6DB0D-9FD7-48A8-A5EC-5DEC4401771D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361D7CA-F17C-438F-A4E8-1D0E4D5FB6DF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56C63B7-CBDA-46B3-97ED-2FB1B728D6E7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28DB875-B93F-4E83-904C-6922DDFA3339}" styleName="Table_5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9073E57-79E6-461D-BBEB-2BE6B4917B73}" styleName="Table_6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7BF8D9A-9F7C-4D90-8725-17958230B415}" styleName="Table_7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14" d="100"/>
          <a:sy n="114" d="100"/>
        </p:scale>
        <p:origin x="-91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419CC-20E2-4F8E-AA86-E20A82C7288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B91E8-689F-4FBD-B7AB-4626D94D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1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2744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Add picture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Over the many years of intense competition with a variety of platforms across multiple teams the Robotics Club at UCF has consistently found a need for collecting highly accurate 3D data from the environment. To completely and reliably map a real-world environment however one must consider all dimensions at once to fully construct a true representation. The club has generously offered to donate a fast, long range 2D laser range finder to help in the construction of the proposed system.</a:t>
            </a:r>
          </a:p>
          <a:p>
            <a:endParaRPr lang="en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Boat photo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 rot="10800000" flipH="1">
            <a:off x="0" y="-256"/>
            <a:ext cx="9162288" cy="4114897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319514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4114800"/>
            <a:ext cx="7772400" cy="8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4800"/>
            </a:lvl1pPr>
            <a:lvl2pPr rtl="0">
              <a:defRPr sz="4800"/>
            </a:lvl2pPr>
            <a:lvl3pPr rtl="0">
              <a:defRPr sz="4800"/>
            </a:lvl3pPr>
            <a:lvl4pPr rtl="0">
              <a:defRPr sz="4800"/>
            </a:lvl4pPr>
            <a:lvl5pPr rtl="0">
              <a:defRPr sz="4800"/>
            </a:lvl5pPr>
            <a:lvl6pPr rtl="0">
              <a:defRPr sz="4800"/>
            </a:lvl6pPr>
            <a:lvl7pPr rtl="0">
              <a:defRPr sz="4800"/>
            </a:lvl7pPr>
            <a:lvl8pPr rtl="0">
              <a:defRPr sz="4800"/>
            </a:lvl8pPr>
            <a:lvl9pPr rtl="0"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0" y="5442546"/>
            <a:ext cx="9162288" cy="1430803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5662087"/>
            <a:ext cx="8229600" cy="9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1pPr>
            <a:lvl2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2pPr>
            <a:lvl3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3pPr>
            <a:lvl4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4pPr>
            <a:lvl5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5pPr>
            <a:lvl6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6pPr>
            <a:lvl7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7pPr>
            <a:lvl8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8pPr>
            <a:lvl9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6864683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609600"/>
            <a:ext cx="8302625" cy="3787775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4294967295"/>
          </p:nvPr>
        </p:nvSpPr>
        <p:spPr>
          <a:xfrm>
            <a:off x="0" y="4114800"/>
            <a:ext cx="9144000" cy="27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 smtClean="0"/>
              <a:t>3D Laser Range Finder</a:t>
            </a:r>
          </a:p>
          <a:p>
            <a:pPr lvl="0" algn="ctr" rtl="0">
              <a:buNone/>
            </a:pPr>
            <a:r>
              <a:rPr lang="en" dirty="0" smtClean="0"/>
              <a:t>Group </a:t>
            </a:r>
            <a:r>
              <a:rPr lang="en" dirty="0"/>
              <a:t>27</a:t>
            </a:r>
          </a:p>
          <a:p>
            <a:pPr algn="ctr">
              <a:buNone/>
            </a:pPr>
            <a:r>
              <a:rPr lang="en" sz="2700" dirty="0"/>
              <a:t>Christian Conrose, Andrew Watson, Jon Ulrich</a:t>
            </a:r>
          </a:p>
        </p:txBody>
      </p:sp>
      <p:pic>
        <p:nvPicPr>
          <p:cNvPr id="1026" name="Picture 2" descr="F:\Google Drive\School\Group 27 Project\Presentation\pidarlogo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3022600"/>
            <a:ext cx="23749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drew\Desktop\gif\hokuyo scan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054" y="-609600"/>
            <a:ext cx="65913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911246" y="152400"/>
            <a:ext cx="3775554" cy="228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 smtClean="0"/>
              <a:t>Event</a:t>
            </a:r>
            <a:endParaRPr dirty="0"/>
          </a:p>
        </p:txBody>
      </p:sp>
      <p:pic>
        <p:nvPicPr>
          <p:cNvPr id="2050" name="Picture 2" descr="C:\Users\Andrew\Desktop\gif2\hokuyo scan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95" y="3733800"/>
            <a:ext cx="65913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81"/>
          <p:cNvSpPr txBox="1">
            <a:spLocks/>
          </p:cNvSpPr>
          <p:nvPr/>
        </p:nvSpPr>
        <p:spPr>
          <a:xfrm>
            <a:off x="4911246" y="835152"/>
            <a:ext cx="3775554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3048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0" marR="0" indent="3048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/>
            <a:r>
              <a:rPr lang="en-US" dirty="0" smtClean="0"/>
              <a:t>Driven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dirty="0"/>
              <a:t>Laser</a:t>
            </a:r>
          </a:p>
        </p:txBody>
      </p:sp>
      <p:pic>
        <p:nvPicPr>
          <p:cNvPr id="1026" name="Picture 2" descr="E:\tek0000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641"/>
            <a:ext cx="9144000" cy="43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Motion: Pitch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solidFill>
                  <a:srgbClr val="00B050"/>
                </a:solidFill>
              </a:rPr>
              <a:t>+Pro</a:t>
            </a:r>
            <a:r>
              <a:rPr lang="en" dirty="0">
                <a:solidFill>
                  <a:srgbClr val="00B050"/>
                </a:solidFill>
              </a:rPr>
              <a:t>:</a:t>
            </a:r>
          </a:p>
          <a:p>
            <a:pPr lvl="0" rtl="0">
              <a:buNone/>
            </a:pPr>
            <a:r>
              <a:rPr lang="en" dirty="0">
                <a:solidFill>
                  <a:srgbClr val="00B050"/>
                </a:solidFill>
              </a:rPr>
              <a:t>Immediate Horizon</a:t>
            </a:r>
          </a:p>
          <a:p>
            <a:endParaRPr lang="en" dirty="0"/>
          </a:p>
          <a:p>
            <a:endParaRPr lang="en" dirty="0"/>
          </a:p>
          <a:p>
            <a:pPr lvl="0" rtl="0">
              <a:buNone/>
            </a:pPr>
            <a:r>
              <a:rPr lang="en" dirty="0" smtClean="0">
                <a:solidFill>
                  <a:srgbClr val="FF0000"/>
                </a:solidFill>
              </a:rPr>
              <a:t>-Con</a:t>
            </a:r>
            <a:r>
              <a:rPr lang="en" dirty="0">
                <a:solidFill>
                  <a:srgbClr val="FF0000"/>
                </a:solidFill>
              </a:rPr>
              <a:t>:</a:t>
            </a:r>
          </a:p>
          <a:p>
            <a:pPr lvl="0" rtl="0">
              <a:buNone/>
            </a:pPr>
            <a:r>
              <a:rPr lang="en" dirty="0">
                <a:solidFill>
                  <a:srgbClr val="FF0000"/>
                </a:solidFill>
              </a:rPr>
              <a:t>Alternating Directions</a:t>
            </a:r>
          </a:p>
          <a:p>
            <a:pPr lvl="0" rtl="0">
              <a:buNone/>
            </a:pPr>
            <a:r>
              <a:rPr lang="en" dirty="0">
                <a:solidFill>
                  <a:srgbClr val="FF0000"/>
                </a:solidFill>
              </a:rPr>
              <a:t>Full Scan Latency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5" b="97034" l="2871" r="923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6750" y="1600200"/>
            <a:ext cx="3240050" cy="36586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/>
              <a:t>Motion: Yawing Scan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solidFill>
                  <a:srgbClr val="00B050"/>
                </a:solidFill>
              </a:rPr>
              <a:t>+Pro:</a:t>
            </a:r>
          </a:p>
          <a:p>
            <a:pPr lvl="0" rtl="0">
              <a:buNone/>
            </a:pPr>
            <a:r>
              <a:rPr lang="en" dirty="0" smtClean="0">
                <a:solidFill>
                  <a:srgbClr val="00B050"/>
                </a:solidFill>
              </a:rPr>
              <a:t>Immediate </a:t>
            </a:r>
          </a:p>
          <a:p>
            <a:pPr lvl="0" rtl="0">
              <a:buNone/>
            </a:pPr>
            <a:r>
              <a:rPr lang="en" dirty="0" smtClean="0">
                <a:solidFill>
                  <a:srgbClr val="00B050"/>
                </a:solidFill>
              </a:rPr>
              <a:t>Vertical </a:t>
            </a:r>
            <a:r>
              <a:rPr lang="en" dirty="0">
                <a:solidFill>
                  <a:srgbClr val="00B050"/>
                </a:solidFill>
              </a:rPr>
              <a:t>Scan</a:t>
            </a:r>
          </a:p>
          <a:p>
            <a:pPr marL="0" indent="0">
              <a:buNone/>
            </a:pPr>
            <a:endParaRPr lang="e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 algn="r">
              <a:buClr>
                <a:schemeClr val="dk1"/>
              </a:buClr>
              <a:buSzPct val="36666"/>
              <a:buNone/>
            </a:pPr>
            <a:r>
              <a:rPr lang="en" dirty="0">
                <a:solidFill>
                  <a:srgbClr val="FF0000"/>
                </a:solidFill>
              </a:rPr>
              <a:t>-Con:</a:t>
            </a:r>
          </a:p>
          <a:p>
            <a:pPr marL="0" indent="0" algn="r">
              <a:buClr>
                <a:schemeClr val="dk1"/>
              </a:buClr>
              <a:buSzPct val="36666"/>
              <a:buNone/>
            </a:pPr>
            <a:r>
              <a:rPr lang="en" dirty="0" smtClean="0">
                <a:solidFill>
                  <a:srgbClr val="FF0000"/>
                </a:solidFill>
              </a:rPr>
              <a:t>Alternating</a:t>
            </a:r>
          </a:p>
          <a:p>
            <a:pPr lvl="0" algn="r">
              <a:buClr>
                <a:schemeClr val="dk1"/>
              </a:buClr>
              <a:buSzPct val="36666"/>
              <a:buNone/>
            </a:pPr>
            <a:r>
              <a:rPr lang="en" dirty="0" smtClean="0">
                <a:solidFill>
                  <a:srgbClr val="FF0000"/>
                </a:solidFill>
              </a:rPr>
              <a:t> Directions</a:t>
            </a:r>
          </a:p>
          <a:p>
            <a:pPr lvl="0" algn="r">
              <a:buClr>
                <a:schemeClr val="dk1"/>
              </a:buClr>
              <a:buSzPct val="36666"/>
              <a:buNone/>
            </a:pPr>
            <a:endParaRPr lang="en" dirty="0" smtClean="0">
              <a:solidFill>
                <a:srgbClr val="FF0000"/>
              </a:solidFill>
            </a:endParaRPr>
          </a:p>
          <a:p>
            <a:pPr lvl="0" algn="r">
              <a:buClr>
                <a:schemeClr val="dk1"/>
              </a:buClr>
              <a:buSzPct val="36666"/>
              <a:buNone/>
            </a:pPr>
            <a:r>
              <a:rPr lang="en" dirty="0" smtClean="0">
                <a:solidFill>
                  <a:srgbClr val="FF0000"/>
                </a:solidFill>
              </a:rPr>
              <a:t>Full Scan</a:t>
            </a:r>
          </a:p>
          <a:p>
            <a:pPr lvl="0" algn="r">
              <a:buClr>
                <a:schemeClr val="dk1"/>
              </a:buClr>
              <a:buSzPct val="36666"/>
              <a:buNone/>
            </a:pPr>
            <a:r>
              <a:rPr lang="en" dirty="0" smtClean="0">
                <a:solidFill>
                  <a:srgbClr val="FF0000"/>
                </a:solidFill>
              </a:rPr>
              <a:t>Latency</a:t>
            </a:r>
            <a:endParaRPr lang="en" dirty="0">
              <a:solidFill>
                <a:srgbClr val="FF0000"/>
              </a:solidFill>
            </a:endParaRPr>
          </a:p>
          <a:p>
            <a:pPr algn="r"/>
            <a:endParaRPr lang="en-US" dirty="0"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95556" l="4186" r="930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7963" y="1600200"/>
            <a:ext cx="3228074" cy="40538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buNone/>
            </a:pPr>
            <a:r>
              <a:rPr lang="en" dirty="0"/>
              <a:t>Motion: Rolling Scan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" dirty="0" smtClean="0">
                <a:solidFill>
                  <a:srgbClr val="00B050"/>
                </a:solidFill>
              </a:rPr>
              <a:t>+Pro</a:t>
            </a:r>
            <a:r>
              <a:rPr lang="en" dirty="0">
                <a:solidFill>
                  <a:srgbClr val="00B050"/>
                </a:solidFill>
              </a:rPr>
              <a:t>:</a:t>
            </a:r>
          </a:p>
          <a:p>
            <a:pPr lvl="0" algn="r" rtl="0">
              <a:buNone/>
            </a:pPr>
            <a:r>
              <a:rPr lang="en" dirty="0">
                <a:solidFill>
                  <a:srgbClr val="00B050"/>
                </a:solidFill>
              </a:rPr>
              <a:t>Center Focus</a:t>
            </a:r>
          </a:p>
          <a:p>
            <a:pPr lvl="0" algn="r" rtl="0">
              <a:buNone/>
            </a:pPr>
            <a:r>
              <a:rPr lang="en" dirty="0">
                <a:solidFill>
                  <a:srgbClr val="00B050"/>
                </a:solidFill>
              </a:rPr>
              <a:t>Continuous </a:t>
            </a:r>
            <a:endParaRPr lang="en" dirty="0" smtClean="0">
              <a:solidFill>
                <a:srgbClr val="00B050"/>
              </a:solidFill>
            </a:endParaRPr>
          </a:p>
          <a:p>
            <a:pPr lvl="0" algn="r" rtl="0">
              <a:buNone/>
            </a:pPr>
            <a:r>
              <a:rPr lang="en" dirty="0" smtClean="0">
                <a:solidFill>
                  <a:srgbClr val="00B050"/>
                </a:solidFill>
              </a:rPr>
              <a:t>Rotation</a:t>
            </a:r>
            <a:endParaRPr lang="en" dirty="0">
              <a:solidFill>
                <a:srgbClr val="00B050"/>
              </a:solidFill>
            </a:endParaRPr>
          </a:p>
          <a:p>
            <a:pPr algn="r"/>
            <a:endParaRPr lang="en" dirty="0"/>
          </a:p>
          <a:p>
            <a:pPr lvl="0" algn="r" rtl="0">
              <a:buNone/>
            </a:pPr>
            <a:r>
              <a:rPr lang="en" dirty="0" smtClean="0">
                <a:solidFill>
                  <a:srgbClr val="FF0000"/>
                </a:solidFill>
              </a:rPr>
              <a:t>-Con</a:t>
            </a:r>
            <a:r>
              <a:rPr lang="en" dirty="0">
                <a:solidFill>
                  <a:srgbClr val="FF0000"/>
                </a:solidFill>
              </a:rPr>
              <a:t>:</a:t>
            </a:r>
          </a:p>
          <a:p>
            <a:pPr lvl="0" algn="r" rtl="0">
              <a:buNone/>
            </a:pPr>
            <a:r>
              <a:rPr lang="en" dirty="0">
                <a:solidFill>
                  <a:srgbClr val="FF0000"/>
                </a:solidFill>
              </a:rPr>
              <a:t>Peripheral Vision</a:t>
            </a:r>
          </a:p>
          <a:p>
            <a:pPr algn="r"/>
            <a:endParaRPr lang="en" dirty="0"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41" b="97030" l="4954" r="956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5" y="1890701"/>
            <a:ext cx="4919525" cy="30765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Motor Selection</a:t>
            </a:r>
          </a:p>
        </p:txBody>
      </p:sp>
      <p:graphicFrame>
        <p:nvGraphicFramePr>
          <p:cNvPr id="123" name="Shape 123"/>
          <p:cNvGraphicFramePr/>
          <p:nvPr>
            <p:extLst>
              <p:ext uri="{D42A27DB-BD31-4B8C-83A1-F6EECF244321}">
                <p14:modId xmlns:p14="http://schemas.microsoft.com/office/powerpoint/2010/main" val="1731332329"/>
              </p:ext>
            </p:extLst>
          </p:nvPr>
        </p:nvGraphicFramePr>
        <p:xfrm>
          <a:off x="952500" y="1676400"/>
          <a:ext cx="7239000" cy="1981050"/>
        </p:xfrm>
        <a:graphic>
          <a:graphicData uri="http://schemas.openxmlformats.org/drawingml/2006/table">
            <a:tbl>
              <a:tblPr>
                <a:noFill/>
                <a:tableStyleId>{86C6DB0D-9FD7-48A8-A5EC-5DEC4401771D}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/>
                        <a:t>Dynamixel RX-24F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/>
                        <a:t>42BYGHM809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/>
                        <a:t>Dynamixel MX-28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/>
                        <a:t>Motor Type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Servo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Stepper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Servo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/>
                        <a:t>Resolution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0.29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0.9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0.088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/>
                        <a:t>Voltage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12VDC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3VDC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12VDC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/>
                        <a:t>Price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$139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$17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$219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24" name="Shape 1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21393" y="3886200"/>
            <a:ext cx="3078250" cy="279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00400" y="3733800"/>
            <a:ext cx="5328024" cy="3124200"/>
          </a:xfrm>
          <a:prstGeom prst="rect">
            <a:avLst/>
          </a:prstGeom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Motor Selection: MX-28T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Motor Feedback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Highest Resolution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Continuous Rotation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Serial Communication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12V Rail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3D Interpolation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b="1" u="sng" dirty="0" smtClean="0"/>
              <a:t>Input</a:t>
            </a:r>
            <a:r>
              <a:rPr lang="en-US" dirty="0" smtClean="0"/>
              <a:t>					    </a:t>
            </a:r>
            <a:r>
              <a:rPr lang="en-US" b="1" u="sng" dirty="0" smtClean="0"/>
              <a:t>Output</a:t>
            </a:r>
          </a:p>
          <a:p>
            <a:pPr marL="0" indent="0">
              <a:buNone/>
            </a:pPr>
            <a:r>
              <a:rPr lang="en-US" dirty="0" smtClean="0"/>
              <a:t>   2D Point					</a:t>
            </a:r>
            <a:r>
              <a:rPr lang="en-US" dirty="0"/>
              <a:t> </a:t>
            </a:r>
            <a:r>
              <a:rPr lang="en-US" dirty="0" smtClean="0"/>
              <a:t>  3D Point</a:t>
            </a:r>
          </a:p>
          <a:p>
            <a:pPr marL="0" indent="0">
              <a:buNone/>
            </a:pPr>
            <a:r>
              <a:rPr lang="en-US" dirty="0" smtClean="0"/>
              <a:t>Motor Position</a:t>
            </a:r>
          </a:p>
          <a:p>
            <a:pPr algn="ctr"/>
            <a:endParaRPr lang="en-US" dirty="0"/>
          </a:p>
        </p:txBody>
      </p:sp>
      <p:pic>
        <p:nvPicPr>
          <p:cNvPr id="4" name="Shape 55"/>
          <p:cNvPicPr preferRelativeResize="0"/>
          <p:nvPr/>
        </p:nvPicPr>
        <p:blipFill rotWithShape="1">
          <a:blip r:embed="rId2"/>
          <a:srcRect r="50000"/>
          <a:stretch/>
        </p:blipFill>
        <p:spPr>
          <a:xfrm>
            <a:off x="6050071" y="3657600"/>
            <a:ext cx="2308487" cy="2500874"/>
          </a:xfrm>
          <a:prstGeom prst="rect">
            <a:avLst/>
          </a:prstGeom>
        </p:spPr>
      </p:pic>
      <p:pic>
        <p:nvPicPr>
          <p:cNvPr id="5" name="Shape 55"/>
          <p:cNvPicPr preferRelativeResize="0"/>
          <p:nvPr/>
        </p:nvPicPr>
        <p:blipFill rotWithShape="1">
          <a:blip r:embed="rId2"/>
          <a:srcRect l="65341"/>
          <a:stretch/>
        </p:blipFill>
        <p:spPr>
          <a:xfrm>
            <a:off x="1295400" y="3657600"/>
            <a:ext cx="1600200" cy="25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3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Point Cloud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56" b="90297" l="6733" r="93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2"/>
          <a:stretch/>
        </p:blipFill>
        <p:spPr>
          <a:xfrm>
            <a:off x="1977416" y="1415181"/>
            <a:ext cx="5189168" cy="54428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399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fontScale="975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3048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0" marR="0" indent="3048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/>
            <a:r>
              <a:rPr lang="en-US" dirty="0" smtClean="0"/>
              <a:t>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2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Microcontroller</a:t>
            </a:r>
          </a:p>
        </p:txBody>
      </p:sp>
      <p:graphicFrame>
        <p:nvGraphicFramePr>
          <p:cNvPr id="137" name="Shape 137"/>
          <p:cNvGraphicFramePr/>
          <p:nvPr>
            <p:extLst>
              <p:ext uri="{D42A27DB-BD31-4B8C-83A1-F6EECF244321}">
                <p14:modId xmlns:p14="http://schemas.microsoft.com/office/powerpoint/2010/main" val="2483969311"/>
              </p:ext>
            </p:extLst>
          </p:nvPr>
        </p:nvGraphicFramePr>
        <p:xfrm>
          <a:off x="842887" y="1809100"/>
          <a:ext cx="7582500" cy="4704325"/>
        </p:xfrm>
        <a:graphic>
          <a:graphicData uri="http://schemas.openxmlformats.org/drawingml/2006/table">
            <a:tbl>
              <a:tblPr>
                <a:noFill/>
                <a:tableStyleId>{8361D7CA-F17C-438F-A4E8-1D0E4D5FB6DF}</a:tableStyleId>
              </a:tblPr>
              <a:tblGrid>
                <a:gridCol w="1382250"/>
                <a:gridCol w="2066750"/>
                <a:gridCol w="2066750"/>
                <a:gridCol w="2066750"/>
              </a:tblGrid>
              <a:tr h="781975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b="1" dirty="0"/>
                        <a:t>Raspberry Pi Model 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b="1"/>
                        <a:t>Beagle Board Black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b="1"/>
                        <a:t>Pandaboard ES</a:t>
                      </a:r>
                    </a:p>
                  </a:txBody>
                  <a:tcPr marL="91425" marR="91425" marT="91425" marB="91425"/>
                </a:tc>
              </a:tr>
              <a:tr h="782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600" b="1" dirty="0"/>
                        <a:t>Price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$35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/>
                        <a:t>$45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/>
                        <a:t>$182</a:t>
                      </a:r>
                    </a:p>
                  </a:txBody>
                  <a:tcPr marL="91425" marR="91425" marT="91425" marB="91425"/>
                </a:tc>
              </a:tr>
              <a:tr h="782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600" b="1" dirty="0"/>
                        <a:t>Processor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700MHz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/>
                        <a:t>1GHz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/>
                        <a:t>1.2GHz Dual Core</a:t>
                      </a:r>
                    </a:p>
                  </a:txBody>
                  <a:tcPr marL="91425" marR="91425" marT="91425" marB="91425"/>
                </a:tc>
              </a:tr>
              <a:tr h="782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600" b="1" dirty="0"/>
                        <a:t>RAM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512MB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512MB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/>
                        <a:t>1GB</a:t>
                      </a:r>
                    </a:p>
                  </a:txBody>
                  <a:tcPr marL="91425" marR="91425" marT="91425" marB="91425"/>
                </a:tc>
              </a:tr>
              <a:tr h="782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600" b="1" dirty="0"/>
                        <a:t>Size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/>
                        <a:t>3.37” x 2.125”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3.4” x 2.1”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/>
                        <a:t>4.5” x 4”</a:t>
                      </a:r>
                    </a:p>
                  </a:txBody>
                  <a:tcPr marL="91425" marR="91425" marT="91425" marB="91425"/>
                </a:tc>
              </a:tr>
              <a:tr h="782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600" b="1" dirty="0"/>
                        <a:t>Max. Drain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/>
                        <a:t>700mA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470mA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2000" dirty="0"/>
                        <a:t>800mA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LIDAR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LI</a:t>
            </a:r>
            <a:r>
              <a:rPr lang="en-US" dirty="0" err="1" smtClean="0"/>
              <a:t>ght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etection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nd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anging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http://follicure.files.wordpress.com/2012/05/l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505200"/>
            <a:ext cx="4241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8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 smtClean="0"/>
              <a:t>Raspberry </a:t>
            </a:r>
            <a:r>
              <a:rPr lang="en" dirty="0"/>
              <a:t>Pi</a:t>
            </a:r>
          </a:p>
        </p:txBody>
      </p:sp>
      <p:sp>
        <p:nvSpPr>
          <p:cNvPr id="6" name="Shape 1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500" dirty="0" smtClean="0"/>
              <a:t>700 </a:t>
            </a:r>
            <a:r>
              <a:rPr lang="en" sz="2500" dirty="0"/>
              <a:t>MHz ARMv6 ISA</a:t>
            </a:r>
          </a:p>
          <a:p>
            <a:pPr marL="457200" lvl="0" indent="-41910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500" dirty="0"/>
              <a:t>8 GPIO</a:t>
            </a:r>
          </a:p>
          <a:p>
            <a:pPr marL="457200" lvl="0" indent="-41910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500" dirty="0"/>
              <a:t>Smallest physical footprint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5838" y="3886200"/>
            <a:ext cx="6088149" cy="32356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/>
              <a:t>Operating System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Raspbian</a:t>
            </a:r>
            <a:br>
              <a:rPr lang="en" dirty="0" smtClean="0"/>
            </a:br>
            <a:r>
              <a:rPr lang="en" sz="2400" dirty="0" smtClean="0"/>
              <a:t>Debian linux operating system tailored for raspberry Pi</a:t>
            </a:r>
          </a:p>
          <a:p>
            <a:endParaRPr lang="en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Threaded </a:t>
            </a:r>
            <a:r>
              <a:rPr lang="en" dirty="0" smtClean="0"/>
              <a:t>Application</a:t>
            </a:r>
          </a:p>
          <a:p>
            <a:pPr marL="76200" lvl="0" indent="0" rtl="0">
              <a:buClr>
                <a:schemeClr val="dk1"/>
              </a:buClr>
              <a:buSzPct val="166666"/>
            </a:pPr>
            <a:endParaRPr lang="en" dirty="0" smtClean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Onboard development</a:t>
            </a:r>
            <a:endParaRPr lang="en" dirty="0"/>
          </a:p>
          <a:p>
            <a:endParaRPr lang="en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Libraries</a:t>
            </a:r>
          </a:p>
          <a:p>
            <a:endParaRPr lang="en" sz="2400" dirty="0"/>
          </a:p>
          <a:p>
            <a:endParaRPr lang="en" sz="2400" dirty="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29350" y="3307275"/>
            <a:ext cx="2457450" cy="28860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/>
              <a:t>Communication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TCP Communication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Custom Communication Protocol</a:t>
            </a:r>
          </a:p>
          <a:p>
            <a:endParaRPr lang="en"/>
          </a:p>
          <a:p>
            <a:endParaRPr lang="en"/>
          </a:p>
          <a:p>
            <a:endParaRPr lang="en"/>
          </a:p>
        </p:txBody>
      </p:sp>
      <p:graphicFrame>
        <p:nvGraphicFramePr>
          <p:cNvPr id="158" name="Shape 158"/>
          <p:cNvGraphicFramePr/>
          <p:nvPr/>
        </p:nvGraphicFramePr>
        <p:xfrm>
          <a:off x="952500" y="2872475"/>
          <a:ext cx="7239000" cy="1584840"/>
        </p:xfrm>
        <a:graphic>
          <a:graphicData uri="http://schemas.openxmlformats.org/drawingml/2006/table">
            <a:tbl>
              <a:tblPr>
                <a:noFill/>
                <a:tableStyleId>{456C63B7-CBDA-46B3-97ED-2FB1B728D6E7}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Packet Section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# Bytes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Initialization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Action Code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Packet Data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N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59" name="Shape 159"/>
          <p:cNvGraphicFramePr/>
          <p:nvPr/>
        </p:nvGraphicFramePr>
        <p:xfrm>
          <a:off x="952500" y="4791075"/>
          <a:ext cx="7239000" cy="1188630"/>
        </p:xfrm>
        <a:graphic>
          <a:graphicData uri="http://schemas.openxmlformats.org/drawingml/2006/table">
            <a:tbl>
              <a:tblPr>
                <a:noFill/>
                <a:tableStyleId>{A28DB875-B93F-4E83-904C-6922DDFA3339}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Command Name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Command Type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Action Code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Start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System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0xA01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GetDepthImage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Image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0xCD1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Power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Source: 12VDC</a:t>
            </a:r>
          </a:p>
          <a:p>
            <a:endParaRPr lang="en" dirty="0"/>
          </a:p>
          <a:p>
            <a:pPr lvl="0" rtl="0">
              <a:buNone/>
            </a:pPr>
            <a:r>
              <a:rPr lang="en" dirty="0"/>
              <a:t>Output:  5VDC and 12VDC</a:t>
            </a:r>
          </a:p>
          <a:p>
            <a:endParaRPr lang="en" dirty="0"/>
          </a:p>
          <a:p>
            <a:pPr marL="0" lvl="0" indent="0" rtl="0">
              <a:buNone/>
            </a:pPr>
            <a:r>
              <a:rPr lang="en" dirty="0" smtClean="0"/>
              <a:t>Part: TI </a:t>
            </a:r>
            <a:r>
              <a:rPr lang="en" dirty="0"/>
              <a:t>LMZ14203 Switching Module</a:t>
            </a:r>
          </a:p>
          <a:p>
            <a:pPr marL="1371600" lvl="0" indent="0" rtl="0">
              <a:buNone/>
            </a:pPr>
            <a:r>
              <a:rPr lang="en" dirty="0"/>
              <a:t>Source Input: 	6V - 42V</a:t>
            </a:r>
          </a:p>
          <a:p>
            <a:pPr marL="914400" lvl="0" indent="457200" rtl="0">
              <a:buNone/>
            </a:pPr>
            <a:r>
              <a:rPr lang="en" dirty="0"/>
              <a:t>Max Output: 		18 Watts</a:t>
            </a:r>
          </a:p>
          <a:p>
            <a:pPr marL="914400" lvl="0" indent="457200" rtl="0">
              <a:buNone/>
            </a:pPr>
            <a:r>
              <a:rPr lang="en" dirty="0"/>
              <a:t>Output Voltage: 	0.8V - 6V</a:t>
            </a:r>
          </a:p>
          <a:p>
            <a:endParaRPr lang="en" dirty="0"/>
          </a:p>
          <a:p>
            <a:endParaRPr lang="en" dirty="0"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50" b="84063" l="5938" r="89844">
                        <a14:foregroundMark x1="14844" y1="45781" x2="14844" y2="45781"/>
                        <a14:foregroundMark x1="15625" y1="45781" x2="15625" y2="45781"/>
                        <a14:foregroundMark x1="13438" y1="47813" x2="13438" y2="47813"/>
                        <a14:foregroundMark x1="17500" y1="49844" x2="17813" y2="49531"/>
                        <a14:foregroundMark x1="22813" y1="50156" x2="22813" y2="50156"/>
                        <a14:foregroundMark x1="26250" y1="52812" x2="26250" y2="52812"/>
                        <a14:foregroundMark x1="29375" y1="54219" x2="29375" y2="54219"/>
                        <a14:foregroundMark x1="33906" y1="56719" x2="33906" y2="56719"/>
                        <a14:foregroundMark x1="37188" y1="58906" x2="37188" y2="58906"/>
                        <a14:foregroundMark x1="35313" y1="56406" x2="35313" y2="56406"/>
                        <a14:foregroundMark x1="34531" y1="57500" x2="34531" y2="57500"/>
                        <a14:foregroundMark x1="35000" y1="57031" x2="35000" y2="57031"/>
                        <a14:foregroundMark x1="30469" y1="55781" x2="30469" y2="55781"/>
                        <a14:foregroundMark x1="32344" y1="53438" x2="32344" y2="53438"/>
                        <a14:foregroundMark x1="27500" y1="52969" x2="27500" y2="52969"/>
                        <a14:foregroundMark x1="35781" y1="56094" x2="35781" y2="56094"/>
                        <a14:foregroundMark x1="37188" y1="57969" x2="37188" y2="57969"/>
                        <a14:foregroundMark x1="37031" y1="57500" x2="37031" y2="57500"/>
                        <a14:foregroundMark x1="36406" y1="58438" x2="36406" y2="58438"/>
                        <a14:foregroundMark x1="58594" y1="76250" x2="58594" y2="82344"/>
                        <a14:foregroundMark x1="80156" y1="77969" x2="80313" y2="82500"/>
                        <a14:foregroundMark x1="84219" y1="77969" x2="84531" y2="82500"/>
                        <a14:foregroundMark x1="62813" y1="72188" x2="62813" y2="82188"/>
                        <a14:foregroundMark x1="66719" y1="72188" x2="67500" y2="82188"/>
                        <a14:foregroundMark x1="71563" y1="72969" x2="71406" y2="82500"/>
                        <a14:foregroundMark x1="75469" y1="73906" x2="75625" y2="82188"/>
                        <a14:foregroundMark x1="57813" y1="82500" x2="57813" y2="82500"/>
                        <a14:foregroundMark x1="62031" y1="82500" x2="62031" y2="82500"/>
                        <a14:foregroundMark x1="68125" y1="82500" x2="68125" y2="82500"/>
                        <a14:foregroundMark x1="70469" y1="82656" x2="70469" y2="82656"/>
                        <a14:foregroundMark x1="76719" y1="82656" x2="76719" y2="82656"/>
                        <a14:foregroundMark x1="74688" y1="82500" x2="74688" y2="82500"/>
                        <a14:foregroundMark x1="79063" y1="82500" x2="79063" y2="82500"/>
                        <a14:foregroundMark x1="83594" y1="82656" x2="83594" y2="82656"/>
                        <a14:foregroundMark x1="85156" y1="82500" x2="85156" y2="82500"/>
                        <a14:backgroundMark x1="17344" y1="46719" x2="14688" y2="50000"/>
                        <a14:backgroundMark x1="20781" y1="49531" x2="17188" y2="52812"/>
                        <a14:backgroundMark x1="24531" y1="51250" x2="20469" y2="55156"/>
                        <a14:backgroundMark x1="28125" y1="53438" x2="24531" y2="57344"/>
                        <a14:backgroundMark x1="25938" y1="60625" x2="32031" y2="56250"/>
                        <a14:backgroundMark x1="37031" y1="57500" x2="30156" y2="62500"/>
                        <a14:backgroundMark x1="32656" y1="55000" x2="32656" y2="55000"/>
                        <a14:backgroundMark x1="29219" y1="52812" x2="29219" y2="52812"/>
                        <a14:backgroundMark x1="60781" y1="70625" x2="60625" y2="81875"/>
                        <a14:backgroundMark x1="64844" y1="71094" x2="65156" y2="81719"/>
                        <a14:backgroundMark x1="69375" y1="70938" x2="69219" y2="81406"/>
                        <a14:backgroundMark x1="73594" y1="71250" x2="73594" y2="82031"/>
                        <a14:backgroundMark x1="77656" y1="71563" x2="77969" y2="82031"/>
                        <a14:backgroundMark x1="82188" y1="70938" x2="82344" y2="82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8750" y="274650"/>
            <a:ext cx="3168974" cy="31689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Power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4836" y="2895600"/>
            <a:ext cx="8534325" cy="3552288"/>
          </a:xfrm>
          <a:prstGeom prst="rect">
            <a:avLst/>
          </a:prstGeom>
        </p:spPr>
      </p:pic>
      <p:sp>
        <p:nvSpPr>
          <p:cNvPr id="174" name="Shape 174"/>
          <p:cNvSpPr txBox="1"/>
          <p:nvPr/>
        </p:nvSpPr>
        <p:spPr>
          <a:xfrm>
            <a:off x="457275" y="1753075"/>
            <a:ext cx="8229600" cy="414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 b="1">
                <a:solidFill>
                  <a:schemeClr val="dk1"/>
                </a:solidFill>
              </a:rPr>
              <a:t>LMZ14203 Switching Module</a:t>
            </a:r>
          </a:p>
        </p:txBody>
      </p:sp>
      <p:pic>
        <p:nvPicPr>
          <p:cNvPr id="6" name="Shape 166"/>
          <p:cNvPicPr preferRelativeResize="0"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50" b="84063" l="5938" r="89844">
                        <a14:foregroundMark x1="14844" y1="45781" x2="14844" y2="45781"/>
                        <a14:foregroundMark x1="15625" y1="45781" x2="15625" y2="45781"/>
                        <a14:foregroundMark x1="13438" y1="47813" x2="13438" y2="47813"/>
                        <a14:foregroundMark x1="17500" y1="49844" x2="17813" y2="49531"/>
                        <a14:foregroundMark x1="22813" y1="50156" x2="22813" y2="50156"/>
                        <a14:foregroundMark x1="26250" y1="52812" x2="26250" y2="52812"/>
                        <a14:foregroundMark x1="29375" y1="54219" x2="29375" y2="54219"/>
                        <a14:foregroundMark x1="33906" y1="56719" x2="33906" y2="56719"/>
                        <a14:foregroundMark x1="37188" y1="58906" x2="37188" y2="58906"/>
                        <a14:foregroundMark x1="35313" y1="56406" x2="35313" y2="56406"/>
                        <a14:foregroundMark x1="34531" y1="57500" x2="34531" y2="57500"/>
                        <a14:foregroundMark x1="35000" y1="57031" x2="35000" y2="57031"/>
                        <a14:foregroundMark x1="30469" y1="55781" x2="30469" y2="55781"/>
                        <a14:foregroundMark x1="32344" y1="53438" x2="32344" y2="53438"/>
                        <a14:foregroundMark x1="27500" y1="52969" x2="27500" y2="52969"/>
                        <a14:foregroundMark x1="35781" y1="56094" x2="35781" y2="56094"/>
                        <a14:foregroundMark x1="37188" y1="57969" x2="37188" y2="57969"/>
                        <a14:foregroundMark x1="37031" y1="57500" x2="37031" y2="57500"/>
                        <a14:foregroundMark x1="36406" y1="58438" x2="36406" y2="58438"/>
                        <a14:foregroundMark x1="58594" y1="76250" x2="58594" y2="82344"/>
                        <a14:foregroundMark x1="80156" y1="77969" x2="80313" y2="82500"/>
                        <a14:foregroundMark x1="84219" y1="77969" x2="84531" y2="82500"/>
                        <a14:foregroundMark x1="62813" y1="72188" x2="62813" y2="82188"/>
                        <a14:foregroundMark x1="66719" y1="72188" x2="67500" y2="82188"/>
                        <a14:foregroundMark x1="71563" y1="72969" x2="71406" y2="82500"/>
                        <a14:foregroundMark x1="75469" y1="73906" x2="75625" y2="82188"/>
                        <a14:foregroundMark x1="57813" y1="82500" x2="57813" y2="82500"/>
                        <a14:foregroundMark x1="62031" y1="82500" x2="62031" y2="82500"/>
                        <a14:foregroundMark x1="68125" y1="82500" x2="68125" y2="82500"/>
                        <a14:foregroundMark x1="70469" y1="82656" x2="70469" y2="82656"/>
                        <a14:foregroundMark x1="76719" y1="82656" x2="76719" y2="82656"/>
                        <a14:foregroundMark x1="74688" y1="82500" x2="74688" y2="82500"/>
                        <a14:foregroundMark x1="79063" y1="82500" x2="79063" y2="82500"/>
                        <a14:foregroundMark x1="83594" y1="82656" x2="83594" y2="82656"/>
                        <a14:foregroundMark x1="85156" y1="82500" x2="85156" y2="82500"/>
                        <a14:backgroundMark x1="17344" y1="46719" x2="14688" y2="50000"/>
                        <a14:backgroundMark x1="20781" y1="49531" x2="17188" y2="52812"/>
                        <a14:backgroundMark x1="24531" y1="51250" x2="20469" y2="55156"/>
                        <a14:backgroundMark x1="28125" y1="53438" x2="24531" y2="57344"/>
                        <a14:backgroundMark x1="25938" y1="60625" x2="32031" y2="56250"/>
                        <a14:backgroundMark x1="37031" y1="57500" x2="30156" y2="62500"/>
                        <a14:backgroundMark x1="32656" y1="55000" x2="32656" y2="55000"/>
                        <a14:backgroundMark x1="29219" y1="52812" x2="29219" y2="52812"/>
                        <a14:backgroundMark x1="60781" y1="70625" x2="60625" y2="81875"/>
                        <a14:backgroundMark x1="64844" y1="71094" x2="65156" y2="81719"/>
                        <a14:backgroundMark x1="69375" y1="70938" x2="69219" y2="81406"/>
                        <a14:backgroundMark x1="73594" y1="71250" x2="73594" y2="82031"/>
                        <a14:backgroundMark x1="77656" y1="71563" x2="77969" y2="82031"/>
                        <a14:backgroundMark x1="82188" y1="70938" x2="82344" y2="82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187" y="274320"/>
            <a:ext cx="3168974" cy="31689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/>
              <a:t>Testing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rtl="0">
              <a:lnSpc>
                <a:spcPct val="150000"/>
              </a:lnSpc>
              <a:buClr>
                <a:schemeClr val="dk1"/>
              </a:buClr>
              <a:buSzPct val="166666"/>
              <a:buNone/>
            </a:pPr>
            <a:r>
              <a:rPr lang="en" b="1" dirty="0"/>
              <a:t>Software T</a:t>
            </a:r>
            <a:r>
              <a:rPr lang="en" b="1" dirty="0" smtClean="0"/>
              <a:t>esting</a:t>
            </a:r>
            <a:endParaRPr lang="en" b="1" dirty="0"/>
          </a:p>
          <a:p>
            <a:pPr marL="914400" lvl="1" indent="-381000" rtl="0">
              <a:lnSpc>
                <a:spcPct val="150000"/>
              </a:lnSpc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Laser</a:t>
            </a:r>
          </a:p>
          <a:p>
            <a:pPr marL="914400" lvl="1" indent="-381000" rtl="0">
              <a:lnSpc>
                <a:spcPct val="150000"/>
              </a:lnSpc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Motor</a:t>
            </a:r>
          </a:p>
          <a:p>
            <a:pPr marL="914400" lvl="1" indent="-381000" rtl="0">
              <a:lnSpc>
                <a:spcPct val="150000"/>
              </a:lnSpc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 smtClean="0"/>
              <a:t>Microcontroller</a:t>
            </a:r>
            <a:endParaRPr lang="e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8100" lvl="0" indent="0">
              <a:lnSpc>
                <a:spcPct val="150000"/>
              </a:lnSpc>
              <a:buClr>
                <a:schemeClr val="dk1"/>
              </a:buClr>
              <a:buNone/>
            </a:pPr>
            <a:r>
              <a:rPr lang="en" b="1" dirty="0"/>
              <a:t>3D Scan </a:t>
            </a:r>
            <a:r>
              <a:rPr lang="en" b="1" dirty="0" smtClean="0"/>
              <a:t>Testing</a:t>
            </a:r>
            <a:endParaRPr lang="en" b="1" dirty="0"/>
          </a:p>
          <a:p>
            <a:pPr marL="914400" lvl="1" indent="-381000">
              <a:lnSpc>
                <a:spcPct val="150000"/>
              </a:lnSpc>
              <a:buClr>
                <a:schemeClr val="dk1"/>
              </a:buClr>
              <a:buSzPct val="80000"/>
            </a:pPr>
            <a:r>
              <a:rPr lang="en" dirty="0"/>
              <a:t>Indoor/Outdoor</a:t>
            </a:r>
          </a:p>
          <a:p>
            <a:pPr marL="914400" lvl="1" indent="-381000">
              <a:lnSpc>
                <a:spcPct val="150000"/>
              </a:lnSpc>
              <a:buClr>
                <a:schemeClr val="dk1"/>
              </a:buClr>
              <a:buSzPct val="80000"/>
            </a:pPr>
            <a:r>
              <a:rPr lang="en" dirty="0"/>
              <a:t>Day/Night</a:t>
            </a:r>
          </a:p>
          <a:p>
            <a:pPr marL="914400" lvl="1" indent="-381000">
              <a:lnSpc>
                <a:spcPct val="150000"/>
              </a:lnSpc>
              <a:buClr>
                <a:schemeClr val="dk1"/>
              </a:buClr>
              <a:buSzPct val="80000"/>
            </a:pPr>
            <a:r>
              <a:rPr lang="en" dirty="0"/>
              <a:t>Movement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Division of Labor</a:t>
            </a:r>
          </a:p>
        </p:txBody>
      </p:sp>
      <p:graphicFrame>
        <p:nvGraphicFramePr>
          <p:cNvPr id="186" name="Shape 186"/>
          <p:cNvGraphicFramePr/>
          <p:nvPr/>
        </p:nvGraphicFramePr>
        <p:xfrm>
          <a:off x="952500" y="2501112"/>
          <a:ext cx="7239000" cy="3169680"/>
        </p:xfrm>
        <a:graphic>
          <a:graphicData uri="http://schemas.openxmlformats.org/drawingml/2006/table">
            <a:tbl>
              <a:tblPr>
                <a:noFill/>
                <a:tableStyleId>{A9073E57-79E6-461D-BBEB-2BE6B4917B73}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b="1"/>
                        <a:t>Andrew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b="1"/>
                        <a:t>Christian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" b="1"/>
                        <a:t>Jon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Laser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dirty="0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Motor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Mount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" dirty="0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Communication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Power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Visualization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Testing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Budget</a:t>
            </a:r>
          </a:p>
        </p:txBody>
      </p:sp>
      <p:graphicFrame>
        <p:nvGraphicFramePr>
          <p:cNvPr id="192" name="Shape 192"/>
          <p:cNvGraphicFramePr/>
          <p:nvPr/>
        </p:nvGraphicFramePr>
        <p:xfrm>
          <a:off x="457200" y="1417650"/>
          <a:ext cx="8131250" cy="5083875"/>
        </p:xfrm>
        <a:graphic>
          <a:graphicData uri="http://schemas.openxmlformats.org/drawingml/2006/table">
            <a:tbl>
              <a:tblPr>
                <a:noFill/>
                <a:tableStyleId>{97BF8D9A-9F7C-4D90-8725-17958230B415}</a:tableStyleId>
              </a:tblPr>
              <a:tblGrid>
                <a:gridCol w="4065625"/>
                <a:gridCol w="4065625"/>
              </a:tblGrid>
              <a:tr h="4788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Raspberry Pi model 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/>
                        <a:t>$35 </a:t>
                      </a:r>
                    </a:p>
                  </a:txBody>
                  <a:tcPr marL="91425" marR="91425" marT="91425" marB="91425"/>
                </a:tc>
              </a:tr>
              <a:tr h="46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Hokuyo UTM-30LX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/>
                        <a:t>$5,999 </a:t>
                      </a:r>
                    </a:p>
                  </a:txBody>
                  <a:tcPr marL="91425" marR="91425" marT="91425" marB="91425"/>
                </a:tc>
              </a:tr>
              <a:tr h="46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Dynamixel MX-28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/>
                        <a:t>$219 </a:t>
                      </a:r>
                    </a:p>
                  </a:txBody>
                  <a:tcPr marL="91425" marR="91425" marT="91425" marB="91425"/>
                </a:tc>
              </a:tr>
              <a:tr h="46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Logitech Business Pro 9000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/>
                        <a:t>$65</a:t>
                      </a:r>
                    </a:p>
                  </a:txBody>
                  <a:tcPr marL="91425" marR="91425" marT="91425" marB="91425"/>
                </a:tc>
              </a:tr>
              <a:tr h="46050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Mercotac Rotating Connector 830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 rtl="0">
                        <a:buNone/>
                      </a:pPr>
                      <a:r>
                        <a:rPr lang="en"/>
                        <a:t>$449</a:t>
                      </a:r>
                    </a:p>
                  </a:txBody>
                  <a:tcPr marL="91425" marR="91425" marT="91425" marB="91425"/>
                </a:tc>
              </a:tr>
              <a:tr h="46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PCB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/>
                        <a:t>$50</a:t>
                      </a:r>
                    </a:p>
                  </a:txBody>
                  <a:tcPr marL="91425" marR="91425" marT="91425" marB="91425"/>
                </a:tc>
              </a:tr>
              <a:tr h="4605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FTDI Chip USB-RS485-WE-5000-BT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/>
                        <a:t>$45</a:t>
                      </a:r>
                    </a:p>
                  </a:txBody>
                  <a:tcPr marL="91425" marR="91425" marT="91425" marB="91425"/>
                </a:tc>
              </a:tr>
              <a:tr h="46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Power System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/>
                        <a:t>$150</a:t>
                      </a:r>
                    </a:p>
                  </a:txBody>
                  <a:tcPr marL="91425" marR="91425" marT="91425" marB="91425"/>
                </a:tc>
              </a:tr>
              <a:tr h="46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Total Cost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/>
                        <a:t>$7,015</a:t>
                      </a:r>
                    </a:p>
                  </a:txBody>
                  <a:tcPr marL="91425" marR="91425" marT="91425" marB="91425"/>
                </a:tc>
              </a:tr>
              <a:tr h="46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TI &amp; UCF Robotics Club Donated Parts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/>
                        <a:t>-$7,015</a:t>
                      </a:r>
                    </a:p>
                  </a:txBody>
                  <a:tcPr marL="91425" marR="91425" marT="91425" marB="91425"/>
                </a:tc>
              </a:tr>
              <a:tr h="46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Final Cost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/>
                        <a:t>$0 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dirty="0"/>
              <a:t>Progress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37724" y="1417650"/>
            <a:ext cx="6848624" cy="53173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 smtClean="0"/>
              <a:t>Project Status</a:t>
            </a:r>
            <a:endParaRPr lang="en" dirty="0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0" y="0"/>
            <a:ext cx="16030901" cy="69383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Motivation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endParaRPr lang="en" dirty="0" smtClean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endParaRPr lang="en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endParaRPr lang="en" dirty="0" smtClean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AUVSI Competitions for Robotics Club</a:t>
            </a:r>
            <a:endParaRPr lang="en" dirty="0"/>
          </a:p>
          <a:p>
            <a:endParaRPr lang="en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Augment Computer Vision Capabilities</a:t>
            </a:r>
          </a:p>
          <a:p>
            <a:endParaRPr lang="en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Mobile 3D range finder</a:t>
            </a:r>
          </a:p>
          <a:p>
            <a:endParaRPr lang="en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Visually represent range data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 smtClean="0"/>
              <a:t>Difficulties</a:t>
            </a:r>
            <a:endParaRPr lang="en" dirty="0"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Event Timing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Rotating Platform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Real Time Rendering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Vehicle Movement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945150"/>
            <a:ext cx="8229600" cy="4967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62400" y="3362325"/>
            <a:ext cx="5181600" cy="3495675"/>
          </a:xfrm>
          <a:prstGeom prst="rect">
            <a:avLst/>
          </a:prstGeom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/>
              <a:t>Goals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645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Create </a:t>
            </a:r>
            <a:r>
              <a:rPr lang="en" dirty="0" smtClean="0"/>
              <a:t>Accuracte 3D </a:t>
            </a:r>
            <a:r>
              <a:rPr lang="en" dirty="0"/>
              <a:t>Sensor</a:t>
            </a:r>
          </a:p>
          <a:p>
            <a:pPr marL="457200" lvl="0" indent="-41910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Indoor/Outdoor Operation</a:t>
            </a:r>
          </a:p>
          <a:p>
            <a:pPr marL="457200" lvl="0" indent="-41910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High Update Rate</a:t>
            </a:r>
          </a:p>
          <a:p>
            <a:pPr marL="457200" lvl="0" indent="-41910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Longevity</a:t>
            </a:r>
            <a:endParaRPr lang="en" dirty="0"/>
          </a:p>
          <a:p>
            <a:pPr marL="457200" lvl="0" indent="-41910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Occams Razor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dirty="0" smtClean="0"/>
              <a:t>Specifications</a:t>
            </a:r>
            <a:br>
              <a:rPr lang="en" dirty="0" smtClean="0"/>
            </a:br>
            <a:r>
              <a:rPr lang="en" dirty="0" smtClean="0"/>
              <a:t>Requirements</a:t>
            </a:r>
            <a:endParaRPr lang="en" dirty="0"/>
          </a:p>
        </p:txBody>
      </p:sp>
      <p:graphicFrame>
        <p:nvGraphicFramePr>
          <p:cNvPr id="43" name="Shape 43"/>
          <p:cNvGraphicFramePr/>
          <p:nvPr>
            <p:extLst>
              <p:ext uri="{D42A27DB-BD31-4B8C-83A1-F6EECF244321}">
                <p14:modId xmlns:p14="http://schemas.microsoft.com/office/powerpoint/2010/main" val="2995889078"/>
              </p:ext>
            </p:extLst>
          </p:nvPr>
        </p:nvGraphicFramePr>
        <p:xfrm>
          <a:off x="952500" y="2228725"/>
          <a:ext cx="7239000" cy="2743020"/>
        </p:xfrm>
        <a:graphic>
          <a:graphicData uri="http://schemas.openxmlformats.org/drawingml/2006/table">
            <a:tbl>
              <a:tblPr>
                <a:noFill/>
                <a:tableStyleId>{8978D5F5-3CC1-44DD-A393-AF33C31D97FC}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dirty="0"/>
                        <a:t>Size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Less than 3 cubic feet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Weight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dirty="0"/>
                        <a:t>Less than 5 </a:t>
                      </a:r>
                      <a:r>
                        <a:rPr lang="en" sz="1800" dirty="0" smtClean="0"/>
                        <a:t>pounds</a:t>
                      </a:r>
                      <a:endParaRPr lang="en" sz="1800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Power Draw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dirty="0"/>
                        <a:t>Less than 36 watts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3D Scan Rate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dirty="0" smtClean="0"/>
                        <a:t>2 </a:t>
                      </a:r>
                      <a:r>
                        <a:rPr lang="en" sz="1800" dirty="0"/>
                        <a:t>h</a:t>
                      </a:r>
                      <a:r>
                        <a:rPr lang="en" sz="1800" dirty="0" smtClean="0"/>
                        <a:t>ertz</a:t>
                      </a:r>
                      <a:endParaRPr lang="en" sz="1800" dirty="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Communication Port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/>
                        <a:t>Ethernet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sz="1800"/>
                        <a:t>Weather Rating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sz="1800"/>
                        <a:t>IP45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 smtClean="0"/>
              <a:t>Process</a:t>
            </a:r>
            <a:endParaRPr lang="en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Rotating 2D lidar sensor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Event driven system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Rotation adds 3rd dimension</a:t>
            </a:r>
          </a:p>
          <a:p>
            <a:endParaRPr lang="en" dirty="0"/>
          </a:p>
          <a:p>
            <a:endParaRPr lang="en" dirty="0"/>
          </a:p>
        </p:txBody>
      </p:sp>
      <p:pic>
        <p:nvPicPr>
          <p:cNvPr id="62" name="Shape 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98677" y="3337750"/>
            <a:ext cx="6546640" cy="3091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7890" y="0"/>
            <a:ext cx="876821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Lidar Selection</a:t>
            </a:r>
          </a:p>
        </p:txBody>
      </p:sp>
      <p:graphicFrame>
        <p:nvGraphicFramePr>
          <p:cNvPr id="68" name="Shape 68"/>
          <p:cNvGraphicFramePr/>
          <p:nvPr/>
        </p:nvGraphicFramePr>
        <p:xfrm>
          <a:off x="852550" y="1786675"/>
          <a:ext cx="7438900" cy="3901170"/>
        </p:xfrm>
        <a:graphic>
          <a:graphicData uri="http://schemas.openxmlformats.org/drawingml/2006/table">
            <a:tbl>
              <a:tblPr>
                <a:noFill/>
                <a:tableStyleId>{C1EE3672-6CFD-4B9C-8DFF-65AC35AFDB83}</a:tableStyleId>
              </a:tblPr>
              <a:tblGrid>
                <a:gridCol w="20096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b="1"/>
                        <a:t>Hokuyo PBS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b="1"/>
                        <a:t>SICK LMS291-S05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b="1"/>
                        <a:t>Hokuyo UTM-30LX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Light Source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IR LED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Laser Diode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Laser Diode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Application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Indoor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Indoor / Outdoor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Indoor / Outdoor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Angular Resolution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1.8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0.25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0.25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dirty="0"/>
                        <a:t>Scanning Range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178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180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270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dirty="0"/>
                        <a:t>Detecting Range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0.2m to 3m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1.5 - 30m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0.1m to 30m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dirty="0"/>
                        <a:t>Scan Time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100ms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75ms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25ms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dirty="0"/>
                        <a:t>Power 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24VDC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230V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12VDC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dirty="0"/>
                        <a:t>Price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$1,200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/>
                        <a:t>$3,500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dirty="0"/>
                        <a:t>$6,000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/>
              <a:t>Laser UTM-30LX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30 meter range</a:t>
            </a:r>
          </a:p>
          <a:p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Serial Interface</a:t>
            </a:r>
          </a:p>
          <a:p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C++ Library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en" dirty="0"/>
          </a:p>
          <a:p>
            <a:pPr marL="457200" indent="-419100">
              <a:buSzPct val="166666"/>
              <a:buFont typeface="Arial"/>
              <a:buChar char="•"/>
            </a:pPr>
            <a:r>
              <a:rPr lang="en" dirty="0"/>
              <a:t>Scan Feedback</a:t>
            </a:r>
          </a:p>
          <a:p>
            <a:pPr marL="38100" lvl="0" indent="0" rtl="0">
              <a:buClr>
                <a:schemeClr val="dk1"/>
              </a:buClr>
              <a:buSzPct val="166666"/>
            </a:pPr>
            <a:endParaRPr lang="en" dirty="0"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65" b="100000" l="0" r="100000">
                        <a14:foregroundMark x1="68692" y1="68491" x2="68692" y2="68491"/>
                        <a14:foregroundMark x1="68380" y1="72929" x2="68380" y2="72929"/>
                        <a14:foregroundMark x1="67913" y1="70710" x2="67913" y2="70710"/>
                        <a14:foregroundMark x1="66044" y1="69970" x2="66044" y2="69970"/>
                        <a14:foregroundMark x1="62150" y1="68787" x2="62150" y2="68787"/>
                        <a14:foregroundMark x1="60125" y1="71006" x2="60125" y2="71006"/>
                        <a14:foregroundMark x1="61215" y1="73373" x2="61215" y2="73373"/>
                        <a14:foregroundMark x1="65109" y1="74852" x2="65888" y2="74852"/>
                        <a14:foregroundMark x1="69003" y1="75444" x2="69003" y2="75444"/>
                        <a14:foregroundMark x1="73364" y1="74852" x2="73364" y2="74852"/>
                        <a14:foregroundMark x1="75389" y1="70414" x2="75389" y2="70414"/>
                        <a14:foregroundMark x1="75389" y1="68935" x2="75389" y2="68935"/>
                        <a14:foregroundMark x1="63707" y1="67308" x2="63707" y2="67308"/>
                        <a14:foregroundMark x1="58567" y1="67456" x2="58567" y2="67456"/>
                        <a14:foregroundMark x1="58255" y1="71893" x2="58255" y2="71893"/>
                        <a14:foregroundMark x1="35670" y1="99112" x2="35670" y2="991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4750" y="1545337"/>
            <a:ext cx="4822050" cy="507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3026</TotalTime>
  <Words>577</Words>
  <Application>Microsoft Office PowerPoint</Application>
  <PresentationFormat>On-screen Show (4:3)</PresentationFormat>
  <Paragraphs>283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Theme1</vt:lpstr>
      <vt:lpstr>PowerPoint Presentation</vt:lpstr>
      <vt:lpstr>LIDAR</vt:lpstr>
      <vt:lpstr>Motivation</vt:lpstr>
      <vt:lpstr>Goals</vt:lpstr>
      <vt:lpstr>Specifications Requirements</vt:lpstr>
      <vt:lpstr>Process</vt:lpstr>
      <vt:lpstr>PowerPoint Presentation</vt:lpstr>
      <vt:lpstr>Lidar Selection</vt:lpstr>
      <vt:lpstr>Laser UTM-30LX</vt:lpstr>
      <vt:lpstr>Event</vt:lpstr>
      <vt:lpstr>Laser</vt:lpstr>
      <vt:lpstr>Motion: Pitch</vt:lpstr>
      <vt:lpstr>Motion: Yawing Scan</vt:lpstr>
      <vt:lpstr>Motion: Rolling Scan</vt:lpstr>
      <vt:lpstr>Motor Selection</vt:lpstr>
      <vt:lpstr>Motor Selection: MX-28T</vt:lpstr>
      <vt:lpstr>3D Interpolation</vt:lpstr>
      <vt:lpstr>Point Cloud  </vt:lpstr>
      <vt:lpstr>Microcontroller</vt:lpstr>
      <vt:lpstr>Raspberry Pi</vt:lpstr>
      <vt:lpstr>Operating System</vt:lpstr>
      <vt:lpstr>Communication</vt:lpstr>
      <vt:lpstr>Power</vt:lpstr>
      <vt:lpstr>Power</vt:lpstr>
      <vt:lpstr>Testing</vt:lpstr>
      <vt:lpstr>Division of Labor</vt:lpstr>
      <vt:lpstr>Budget</vt:lpstr>
      <vt:lpstr>Progress</vt:lpstr>
      <vt:lpstr>Project Status</vt:lpstr>
      <vt:lpstr>Difficulties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Andrew Watson</cp:lastModifiedBy>
  <cp:revision>40</cp:revision>
  <dcterms:modified xsi:type="dcterms:W3CDTF">2014-02-21T04:25:35Z</dcterms:modified>
</cp:coreProperties>
</file>